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007" autoAdjust="0"/>
  </p:normalViewPr>
  <p:slideViewPr>
    <p:cSldViewPr>
      <p:cViewPr varScale="1">
        <p:scale>
          <a:sx n="63" d="100"/>
          <a:sy n="63" d="100"/>
        </p:scale>
        <p:origin x="-14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3E438-18A9-42FF-BB26-A6B4B6F30E05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C8FBF-C260-4AD3-BAE7-FB1ACFF52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39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 with the square of 6.  Take</a:t>
            </a:r>
            <a:r>
              <a:rPr lang="en-US" baseline="0" dirty="0" smtClean="0"/>
              <a:t> half.  Divide by 6.  Square it.  (9)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square of 12.  Take half.  Divide by 6.  Square it. (144)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square of 9.  Add one.  Take half.  Add one.  Divide by 6.  Square it. (49)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C8FBF-C260-4AD3-BAE7-FB1ACFF52E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31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74EE6A-F0B1-46FE-B916-DFCCAA50638F}" type="datetimeFigureOut">
              <a:rPr lang="en-US" smtClean="0"/>
              <a:t>9/5/2012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D05355-E402-4C18-AD3F-9D69C85580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142999"/>
          </a:xfrm>
        </p:spPr>
        <p:txBody>
          <a:bodyPr>
            <a:noAutofit/>
          </a:bodyPr>
          <a:lstStyle/>
          <a:p>
            <a:r>
              <a:rPr lang="en-US" sz="3600" dirty="0" smtClean="0"/>
              <a:t>Wednesday, September 5, 2012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85800" y="1600200"/>
                <a:ext cx="7772400" cy="3211111"/>
              </a:xfrm>
            </p:spPr>
            <p:txBody>
              <a:bodyPr>
                <a:normAutofit fontScale="92500" lnSpcReduction="20000"/>
              </a:bodyPr>
              <a:lstStyle/>
              <a:p>
                <a:pPr algn="l"/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Font typeface="+mj-lt"/>
                  <a:buAutoNum type="arabicPeriod"/>
                </a:pPr>
                <a:r>
                  <a:rPr lang="en-US" dirty="0" smtClean="0"/>
                  <a:t>Name all the sets to which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dirty="0" smtClean="0"/>
                  <a:t> belongs.</a:t>
                </a:r>
              </a:p>
              <a:p>
                <a:pPr marL="514350" indent="-514350" algn="l">
                  <a:buFont typeface="+mj-lt"/>
                  <a:buAutoNum type="arabicPeriod"/>
                </a:pPr>
                <a:r>
                  <a:rPr lang="en-US" dirty="0" smtClean="0"/>
                  <a:t>Add: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 algn="l">
                  <a:buFont typeface="+mj-lt"/>
                  <a:buAutoNum type="arabicPeriod"/>
                </a:pPr>
                <a:r>
                  <a:rPr lang="en-US" dirty="0" smtClean="0"/>
                  <a:t>Write and solve an equation:</a:t>
                </a:r>
                <a:br>
                  <a:rPr lang="en-US" dirty="0" smtClean="0"/>
                </a:br>
                <a:r>
                  <a:rPr lang="en-US" dirty="0" smtClean="0"/>
                  <a:t>Alex is 8 years younger than Jessie.  If Alex is 19 how old is Jessie?</a:t>
                </a:r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We will have 3 Mental Math Questions today.</a:t>
                </a:r>
              </a:p>
              <a:p>
                <a:pPr algn="l"/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85800" y="1600200"/>
                <a:ext cx="7772400" cy="3211111"/>
              </a:xfrm>
              <a:blipFill rotWithShape="1">
                <a:blip r:embed="rId3"/>
                <a:stretch>
                  <a:fillRect l="-1882" t="-3232" r="-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62000" y="5791200"/>
            <a:ext cx="731520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Homework: p. 402-403 #9-22 &amp;24</a:t>
            </a:r>
          </a:p>
          <a:p>
            <a:pPr algn="ctr"/>
            <a:r>
              <a:rPr lang="en-US" sz="2800" dirty="0" smtClean="0"/>
              <a:t>OPTIONAL: #1-8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549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Homework: p. 402-403 #9-22 &amp;24</a:t>
            </a:r>
          </a:p>
          <a:p>
            <a:r>
              <a:rPr lang="en-US" dirty="0"/>
              <a:t>OPTIONAL: #1-8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4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be working in the pre-Algebra book now until the end of the semester.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Pre-Algebra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23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b="1" i="1" dirty="0" smtClean="0"/>
              <a:t>percent</a:t>
            </a:r>
            <a:r>
              <a:rPr lang="en-US" dirty="0" smtClean="0"/>
              <a:t> mean?</a:t>
            </a:r>
          </a:p>
          <a:p>
            <a:pPr lvl="1"/>
            <a:r>
              <a:rPr lang="en-US" dirty="0" smtClean="0"/>
              <a:t>Per-: for every</a:t>
            </a:r>
          </a:p>
          <a:p>
            <a:pPr lvl="1"/>
            <a:r>
              <a:rPr lang="en-US" dirty="0" smtClean="0"/>
              <a:t>-cent: one hundred</a:t>
            </a:r>
          </a:p>
          <a:p>
            <a:pPr lvl="1"/>
            <a:r>
              <a:rPr lang="en-US" dirty="0" smtClean="0"/>
              <a:t>Therefore, </a:t>
            </a:r>
            <a:r>
              <a:rPr lang="en-US" b="1" i="1" dirty="0" smtClean="0"/>
              <a:t>percent</a:t>
            </a:r>
            <a:r>
              <a:rPr lang="en-US" dirty="0" smtClean="0"/>
              <a:t> means “for every 100”</a:t>
            </a:r>
          </a:p>
          <a:p>
            <a:r>
              <a:rPr lang="en-US" dirty="0" smtClean="0"/>
              <a:t>So 36% means…?</a:t>
            </a:r>
          </a:p>
          <a:p>
            <a:pPr lvl="1"/>
            <a:r>
              <a:rPr lang="en-US" dirty="0" smtClean="0"/>
              <a:t>36 for every 100</a:t>
            </a:r>
          </a:p>
          <a:p>
            <a:pPr lvl="1"/>
            <a:r>
              <a:rPr lang="en-US" dirty="0" smtClean="0"/>
              <a:t>36% of people prefer cats to dogs</a:t>
            </a:r>
          </a:p>
          <a:p>
            <a:pPr lvl="2"/>
            <a:r>
              <a:rPr lang="en-US" dirty="0" smtClean="0"/>
              <a:t>36 out of every 100 people asked prefer cats to dogs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8-1 Relating Decimals, Fractions, and </a:t>
            </a:r>
            <a:r>
              <a:rPr lang="en-US" sz="2400" dirty="0" err="1" smtClean="0"/>
              <a:t>Percents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654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Change a decimal to a percent</a:t>
                </a:r>
              </a:p>
              <a:p>
                <a:pPr lvl="1"/>
                <a:r>
                  <a:rPr lang="en-US" dirty="0" smtClean="0"/>
                  <a:t>Decimals are written in powers of ten</a:t>
                </a:r>
              </a:p>
              <a:p>
                <a:pPr lvl="2"/>
                <a:r>
                  <a:rPr lang="en-US" dirty="0" smtClean="0"/>
                  <a:t>0.1 = one TENTH</a:t>
                </a:r>
              </a:p>
              <a:p>
                <a:pPr lvl="3"/>
                <a:r>
                  <a:rPr lang="en-US" dirty="0" smtClean="0"/>
                  <a:t>0.1 = 0.10 = 10 HUNDREDTHS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=10%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0.01 = one HUNDREDTH</a:t>
                </a:r>
              </a:p>
              <a:p>
                <a:pPr lvl="3"/>
                <a:r>
                  <a:rPr lang="en-US" dirty="0" smtClean="0"/>
                  <a:t>0.01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=1%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0.001 = one THOUSANDTH</a:t>
                </a:r>
              </a:p>
              <a:p>
                <a:pPr lvl="3"/>
                <a:r>
                  <a:rPr lang="en-US" dirty="0" smtClean="0"/>
                  <a:t>0.001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0.1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=0.1%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to/from </a:t>
            </a:r>
            <a:r>
              <a:rPr lang="en-US" dirty="0" err="1" smtClean="0"/>
              <a:t>Percents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6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/>
          </a:bodyPr>
          <a:lstStyle/>
          <a:p>
            <a:r>
              <a:rPr lang="en-US" dirty="0" smtClean="0"/>
              <a:t>Convert each decimal to a percent.</a:t>
            </a:r>
          </a:p>
          <a:p>
            <a:pPr lvl="1"/>
            <a:r>
              <a:rPr lang="en-US" sz="3600" dirty="0" smtClean="0"/>
              <a:t>0.45</a:t>
            </a:r>
          </a:p>
          <a:p>
            <a:pPr lvl="2"/>
            <a:r>
              <a:rPr lang="en-US" sz="3600" dirty="0" smtClean="0"/>
              <a:t>45%</a:t>
            </a:r>
          </a:p>
          <a:p>
            <a:pPr lvl="1"/>
            <a:r>
              <a:rPr lang="en-US" sz="3600" dirty="0" smtClean="0"/>
              <a:t>0.08</a:t>
            </a:r>
          </a:p>
          <a:p>
            <a:pPr lvl="2"/>
            <a:r>
              <a:rPr lang="en-US" sz="3600" dirty="0" smtClean="0"/>
              <a:t>8%</a:t>
            </a:r>
          </a:p>
          <a:p>
            <a:pPr lvl="1"/>
            <a:r>
              <a:rPr lang="en-US" sz="3600" dirty="0" smtClean="0"/>
              <a:t>0.602</a:t>
            </a:r>
          </a:p>
          <a:p>
            <a:pPr lvl="2"/>
            <a:r>
              <a:rPr lang="en-US" sz="3600" dirty="0" smtClean="0"/>
              <a:t>60.2%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try it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1981200"/>
            <a:ext cx="4572000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21792" lvl="1" indent="-228600">
              <a:spcBef>
                <a:spcPts val="324"/>
              </a:spcBef>
              <a:buClr>
                <a:srgbClr val="2DA2BF"/>
              </a:buClr>
              <a:buFont typeface="Verdana"/>
              <a:buChar char="◦"/>
            </a:pPr>
            <a:r>
              <a:rPr lang="en-US" sz="3600" dirty="0">
                <a:solidFill>
                  <a:prstClr val="black"/>
                </a:solidFill>
              </a:rPr>
              <a:t>0.99</a:t>
            </a:r>
          </a:p>
          <a:p>
            <a:pPr marL="859536" lvl="2" indent="-228600">
              <a:spcBef>
                <a:spcPts val="350"/>
              </a:spcBef>
              <a:buClr>
                <a:srgbClr val="DA1F28"/>
              </a:buClr>
              <a:buSzPct val="100000"/>
              <a:buFont typeface="Wingdings 2"/>
              <a:buChar char=""/>
            </a:pPr>
            <a:r>
              <a:rPr lang="en-US" sz="3600" dirty="0">
                <a:solidFill>
                  <a:prstClr val="black"/>
                </a:solidFill>
              </a:rPr>
              <a:t>99%</a:t>
            </a:r>
          </a:p>
          <a:p>
            <a:pPr marL="621792" lvl="1" indent="-228600">
              <a:spcBef>
                <a:spcPts val="324"/>
              </a:spcBef>
              <a:buClr>
                <a:srgbClr val="2DA2BF"/>
              </a:buClr>
              <a:buFont typeface="Verdana"/>
              <a:buChar char="◦"/>
            </a:pPr>
            <a:r>
              <a:rPr lang="en-US" sz="3600" dirty="0">
                <a:solidFill>
                  <a:prstClr val="black"/>
                </a:solidFill>
              </a:rPr>
              <a:t>0.875</a:t>
            </a:r>
          </a:p>
          <a:p>
            <a:pPr marL="859536" lvl="2" indent="-228600">
              <a:spcBef>
                <a:spcPts val="350"/>
              </a:spcBef>
              <a:buClr>
                <a:srgbClr val="DA1F28"/>
              </a:buClr>
              <a:buSzPct val="100000"/>
              <a:buFont typeface="Wingdings 2"/>
              <a:buChar char=""/>
            </a:pPr>
            <a:r>
              <a:rPr lang="en-US" sz="3600" dirty="0">
                <a:solidFill>
                  <a:prstClr val="black"/>
                </a:solidFill>
              </a:rPr>
              <a:t>87.5%</a:t>
            </a:r>
          </a:p>
          <a:p>
            <a:pPr marL="621792" lvl="1" indent="-228600">
              <a:spcBef>
                <a:spcPts val="324"/>
              </a:spcBef>
              <a:buClr>
                <a:srgbClr val="2DA2BF"/>
              </a:buClr>
              <a:buFont typeface="Verdana"/>
              <a:buChar char="◦"/>
            </a:pPr>
            <a:r>
              <a:rPr lang="en-US" sz="3600" dirty="0">
                <a:solidFill>
                  <a:prstClr val="black"/>
                </a:solidFill>
              </a:rPr>
              <a:t>1.03</a:t>
            </a:r>
          </a:p>
          <a:p>
            <a:pPr marL="859536" lvl="2" indent="-228600">
              <a:spcBef>
                <a:spcPts val="350"/>
              </a:spcBef>
              <a:buClr>
                <a:srgbClr val="DA1F28"/>
              </a:buClr>
              <a:buSzPct val="100000"/>
              <a:buFont typeface="Wingdings 2"/>
              <a:buChar char=""/>
            </a:pPr>
            <a:r>
              <a:rPr lang="en-US" sz="3600" dirty="0">
                <a:solidFill>
                  <a:prstClr val="black"/>
                </a:solidFill>
              </a:rPr>
              <a:t>103%</a:t>
            </a:r>
            <a:endParaRPr lang="en-US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20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Fractions must be changed to have a denominator of 100.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20</m:t>
                        </m:r>
                      </m:den>
                    </m:f>
                  </m:oMath>
                </a14:m>
                <a:endParaRPr lang="en-US" b="0" dirty="0" smtClean="0">
                  <a:ea typeface="Cambria Math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80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=80%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8 doesn’t go into 100!  What do we do?</a:t>
                </a:r>
              </a:p>
              <a:p>
                <a:pPr lvl="2"/>
                <a:r>
                  <a:rPr lang="en-US" dirty="0" smtClean="0"/>
                  <a:t>Multiply by a decimal!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÷8=12.5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12.5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12.5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87.5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to/from </a:t>
            </a:r>
            <a:r>
              <a:rPr lang="en-US" dirty="0" err="1"/>
              <a:t>Percents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80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Now, 3 doesn’t go into 100…</a:t>
                </a:r>
              </a:p>
              <a:p>
                <a:pPr lvl="1"/>
                <a:r>
                  <a:rPr lang="en-US" dirty="0" smtClean="0"/>
                  <a:t>…and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÷3</m:t>
                    </m:r>
                  </m:oMath>
                </a14:m>
                <a:r>
                  <a:rPr lang="en-US" dirty="0" smtClean="0"/>
                  <a:t> is a repeating decimal</a:t>
                </a:r>
              </a:p>
              <a:p>
                <a:pPr lvl="1"/>
                <a:r>
                  <a:rPr lang="en-US" dirty="0" smtClean="0"/>
                  <a:t>So what do we do?</a:t>
                </a:r>
              </a:p>
              <a:p>
                <a:pPr lvl="2"/>
                <a:r>
                  <a:rPr lang="en-US" dirty="0" smtClean="0"/>
                  <a:t>Divide and convert the fraction!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÷3=0.6666…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=66.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%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=66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%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to/from </a:t>
            </a:r>
            <a:r>
              <a:rPr lang="en-US" dirty="0" err="1"/>
              <a:t>Percents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47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1328"/>
                <a:ext cx="4114800" cy="4525963"/>
              </a:xfrm>
            </p:spPr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=0.3333…=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=0.6666…=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=0.</m:t>
                    </m:r>
                    <m:r>
                      <a:rPr lang="en-US" b="0" i="1" smtClean="0">
                        <a:latin typeface="Cambria Math"/>
                      </a:rPr>
                      <m:t>1111</m:t>
                    </m:r>
                    <m:r>
                      <a:rPr lang="en-US" i="1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=0.</m:t>
                    </m:r>
                    <m:r>
                      <a:rPr lang="en-US" b="0" i="1" smtClean="0">
                        <a:latin typeface="Cambria Math"/>
                      </a:rPr>
                      <m:t>2222</m:t>
                    </m:r>
                    <m:r>
                      <a:rPr lang="en-US" i="1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=0.</m:t>
                    </m:r>
                    <m:r>
                      <a:rPr lang="en-US" b="0" i="1" smtClean="0">
                        <a:latin typeface="Cambria Math"/>
                      </a:rPr>
                      <m:t>4444</m:t>
                    </m:r>
                    <m:r>
                      <a:rPr lang="en-US" i="1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1328"/>
                <a:ext cx="41148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Common Repeating Decimals You Should Know!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1"/>
              <p:cNvSpPr txBox="1">
                <a:spLocks/>
              </p:cNvSpPr>
              <p:nvPr/>
            </p:nvSpPr>
            <p:spPr>
              <a:xfrm>
                <a:off x="4800600" y="1447800"/>
                <a:ext cx="4114800" cy="4525963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5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=0.</m:t>
                    </m:r>
                    <m:r>
                      <a:rPr lang="en-US" i="1">
                        <a:latin typeface="Cambria Math"/>
                      </a:rPr>
                      <m:t>5555</m:t>
                    </m:r>
                    <m:r>
                      <a:rPr lang="en-US" i="1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e>
                    </m:acc>
                    <m:r>
                      <a:rPr lang="en-US" i="1" smtClean="0">
                        <a:latin typeface="Cambria Math"/>
                      </a:rPr>
                      <m:t>=0.</m:t>
                    </m:r>
                    <m:r>
                      <a:rPr lang="en-US" b="0" i="1" smtClean="0">
                        <a:latin typeface="Cambria Math"/>
                      </a:rPr>
                      <m:t>7777</m:t>
                    </m:r>
                    <m:r>
                      <a:rPr lang="en-US" i="1" smtClean="0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0.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e>
                    </m:acc>
                    <m:r>
                      <a:rPr lang="en-US" i="1" smtClean="0">
                        <a:latin typeface="Cambria Math"/>
                      </a:rPr>
                      <m:t>=0.</m:t>
                    </m:r>
                    <m:r>
                      <a:rPr lang="en-US" b="0" i="1" smtClean="0">
                        <a:latin typeface="Cambria Math"/>
                      </a:rPr>
                      <m:t>8888</m:t>
                    </m:r>
                    <m:r>
                      <a:rPr lang="en-US" i="1" smtClean="0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0.</m:t>
                    </m:r>
                    <m:r>
                      <a:rPr lang="en-US" b="0" i="1" smtClean="0">
                        <a:latin typeface="Cambria Math"/>
                      </a:rPr>
                      <m:t>1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=0.</m:t>
                    </m:r>
                    <m:r>
                      <a:rPr lang="en-US" i="1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666</m:t>
                    </m:r>
                    <m:r>
                      <a:rPr lang="en-US" i="1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0.</m:t>
                    </m:r>
                    <m:r>
                      <a:rPr lang="en-US" b="0" i="1" smtClean="0">
                        <a:latin typeface="Cambria Math"/>
                      </a:rPr>
                      <m:t>8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</m:acc>
                    <m:r>
                      <a:rPr lang="en-US" i="1">
                        <a:latin typeface="Cambria Math"/>
                      </a:rPr>
                      <m:t>=0.</m:t>
                    </m:r>
                    <m:r>
                      <a:rPr lang="en-US" b="0" i="1" smtClean="0">
                        <a:latin typeface="Cambria Math"/>
                      </a:rPr>
                      <m:t>8333</m:t>
                    </m:r>
                    <m:r>
                      <a:rPr lang="en-US" i="1">
                        <a:latin typeface="Cambria Math"/>
                      </a:rPr>
                      <m:t>…=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i="1" dirty="0" smtClean="0">
                  <a:latin typeface="Cambria Math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4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447800"/>
                <a:ext cx="4114800" cy="452596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33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Convert each fraction to a percent.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lvl="2"/>
                <a:r>
                  <a:rPr lang="en-US" sz="2800" dirty="0" smtClean="0"/>
                  <a:t>28%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44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%</m:t>
                    </m:r>
                  </m:oMath>
                </a14:m>
                <a:endParaRPr lang="en-US" sz="2800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40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lvl="2"/>
                <a:r>
                  <a:rPr lang="en-US" sz="2800" dirty="0" smtClean="0"/>
                  <a:t>27.5%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13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%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Try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8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542</TotalTime>
  <Words>579</Words>
  <Application>Microsoft Office PowerPoint</Application>
  <PresentationFormat>On-screen Show (4:3)</PresentationFormat>
  <Paragraphs>100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Wednesday, September 5, 2012</vt:lpstr>
      <vt:lpstr>Pre-Algebra Book</vt:lpstr>
      <vt:lpstr>8-1 Relating Decimals, Fractions, and Percents</vt:lpstr>
      <vt:lpstr>Converting to/from Percents</vt:lpstr>
      <vt:lpstr>You try it</vt:lpstr>
      <vt:lpstr>Converting to/from Percents</vt:lpstr>
      <vt:lpstr>Converting to/from Percents</vt:lpstr>
      <vt:lpstr>Some Common Repeating Decimals You Should Know!</vt:lpstr>
      <vt:lpstr>You Try It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September 5, 2012</dc:title>
  <dc:creator>Dria</dc:creator>
  <cp:lastModifiedBy>Dria</cp:lastModifiedBy>
  <cp:revision>10</cp:revision>
  <dcterms:created xsi:type="dcterms:W3CDTF">2012-09-05T14:06:14Z</dcterms:created>
  <dcterms:modified xsi:type="dcterms:W3CDTF">2012-09-05T23:08:51Z</dcterms:modified>
</cp:coreProperties>
</file>